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12" name="Texte niveau 1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xfrm>
            <a:off x="6328884" y="9296400"/>
            <a:ext cx="340259" cy="3683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-Gilles Allain</a:t>
            </a:r>
          </a:p>
        </p:txBody>
      </p:sp>
      <p:sp>
        <p:nvSpPr>
          <p:cNvPr id="94" name="« Saisissez une citation ici. »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« Saisissez une citation ici. » </a:t>
            </a:r>
          </a:p>
        </p:txBody>
      </p:sp>
      <p:sp>
        <p:nvSpPr>
          <p:cNvPr id="9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e du titre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22" name="Texte niveau 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e du titre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Texte du titre</a:t>
            </a:r>
          </a:p>
        </p:txBody>
      </p:sp>
      <p:sp>
        <p:nvSpPr>
          <p:cNvPr id="40" name="Texte niveau 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4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57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67" name="Texte niveau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aux angles arrondis"/>
          <p:cNvSpPr/>
          <p:nvPr/>
        </p:nvSpPr>
        <p:spPr>
          <a:xfrm>
            <a:off x="2922215" y="800100"/>
            <a:ext cx="9777364" cy="3806706"/>
          </a:xfrm>
          <a:prstGeom prst="roundRect">
            <a:avLst>
              <a:gd name="adj" fmla="val 3574"/>
            </a:avLst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0" name="Rectangle"/>
          <p:cNvSpPr/>
          <p:nvPr/>
        </p:nvSpPr>
        <p:spPr>
          <a:xfrm>
            <a:off x="-12700" y="-12700"/>
            <a:ext cx="13030200" cy="7112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1" name="Brief UX - [nom du sujet]"/>
          <p:cNvSpPr txBox="1"/>
          <p:nvPr/>
        </p:nvSpPr>
        <p:spPr>
          <a:xfrm>
            <a:off x="177800" y="82550"/>
            <a:ext cx="369510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Brief UX - </a:t>
            </a:r>
            <a:r>
              <a:rPr i="1"/>
              <a:t>[nom du sujet]</a:t>
            </a:r>
          </a:p>
        </p:txBody>
      </p:sp>
      <p:sp>
        <p:nvSpPr>
          <p:cNvPr id="122" name="Persona - Qui ?"/>
          <p:cNvSpPr txBox="1"/>
          <p:nvPr/>
        </p:nvSpPr>
        <p:spPr>
          <a:xfrm>
            <a:off x="204465" y="819149"/>
            <a:ext cx="1401788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1400">
                <a:latin typeface="Open Sans"/>
                <a:ea typeface="Open Sans"/>
                <a:cs typeface="Open Sans"/>
                <a:sym typeface="Open Sans"/>
              </a:defRPr>
            </a:pPr>
            <a:r>
              <a:t>Persona - </a:t>
            </a:r>
            <a:r>
              <a:rPr i="1"/>
              <a:t>Qui ?</a:t>
            </a:r>
          </a:p>
        </p:txBody>
      </p:sp>
      <p:sp>
        <p:nvSpPr>
          <p:cNvPr id="123" name="Parcours - Quand ?"/>
          <p:cNvSpPr txBox="1"/>
          <p:nvPr/>
        </p:nvSpPr>
        <p:spPr>
          <a:xfrm>
            <a:off x="2989609" y="819149"/>
            <a:ext cx="1731257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1400">
                <a:latin typeface="Open Sans"/>
                <a:ea typeface="Open Sans"/>
                <a:cs typeface="Open Sans"/>
                <a:sym typeface="Open Sans"/>
              </a:defRPr>
            </a:pPr>
            <a:r>
              <a:t>Parcours - </a:t>
            </a:r>
            <a:r>
              <a:rPr i="1"/>
              <a:t>Quand ?</a:t>
            </a:r>
          </a:p>
        </p:txBody>
      </p:sp>
      <p:sp>
        <p:nvSpPr>
          <p:cNvPr id="124" name="Rectangle aux angles arrondis"/>
          <p:cNvSpPr/>
          <p:nvPr/>
        </p:nvSpPr>
        <p:spPr>
          <a:xfrm>
            <a:off x="191715" y="800100"/>
            <a:ext cx="2545309" cy="3806706"/>
          </a:xfrm>
          <a:prstGeom prst="roundRect">
            <a:avLst>
              <a:gd name="adj" fmla="val 5346"/>
            </a:avLst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125" name="Rectangle aux angles arrondis" descr="Rectangle aux angles arrondis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57757" y="2372311"/>
            <a:ext cx="1000579" cy="1510120"/>
          </a:xfrm>
          <a:prstGeom prst="rect">
            <a:avLst/>
          </a:prstGeom>
        </p:spPr>
      </p:pic>
      <p:sp>
        <p:nvSpPr>
          <p:cNvPr id="127" name="Rectangle aux angles arrondis"/>
          <p:cNvSpPr/>
          <p:nvPr/>
        </p:nvSpPr>
        <p:spPr>
          <a:xfrm>
            <a:off x="191715" y="4721105"/>
            <a:ext cx="12531279" cy="1013699"/>
          </a:xfrm>
          <a:prstGeom prst="roundRect">
            <a:avLst>
              <a:gd name="adj" fmla="val 13422"/>
            </a:avLst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8" name="Sujet - Expliquez en une phrase la problématique"/>
          <p:cNvSpPr txBox="1"/>
          <p:nvPr/>
        </p:nvSpPr>
        <p:spPr>
          <a:xfrm>
            <a:off x="204465" y="4740155"/>
            <a:ext cx="4280880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1400">
                <a:latin typeface="Open Sans"/>
                <a:ea typeface="Open Sans"/>
                <a:cs typeface="Open Sans"/>
                <a:sym typeface="Open Sans"/>
              </a:defRPr>
            </a:pPr>
            <a:r>
              <a:t>Sujet - </a:t>
            </a:r>
            <a:r>
              <a:rPr i="1"/>
              <a:t>Expliquez en une phrase la problématique</a:t>
            </a:r>
            <a:r>
              <a:t> </a:t>
            </a:r>
          </a:p>
        </p:txBody>
      </p:sp>
      <p:sp>
        <p:nvSpPr>
          <p:cNvPr id="129" name="Rectangle aux angles arrondis"/>
          <p:cNvSpPr/>
          <p:nvPr/>
        </p:nvSpPr>
        <p:spPr>
          <a:xfrm>
            <a:off x="191715" y="5849103"/>
            <a:ext cx="6162428" cy="3806707"/>
          </a:xfrm>
          <a:prstGeom prst="roundRect">
            <a:avLst>
              <a:gd name="adj" fmla="val 3574"/>
            </a:avLst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0" name="Pour répondre à quels besoins, quels objectifs, quels problèmes ?"/>
          <p:cNvSpPr txBox="1"/>
          <p:nvPr/>
        </p:nvSpPr>
        <p:spPr>
          <a:xfrm>
            <a:off x="204465" y="5868153"/>
            <a:ext cx="5869360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Pour répondre à quels besoins, quels objectifs, quels problèmes ?</a:t>
            </a:r>
          </a:p>
        </p:txBody>
      </p:sp>
      <p:sp>
        <p:nvSpPr>
          <p:cNvPr id="131" name="Lorem ipsum"/>
          <p:cNvSpPr txBox="1"/>
          <p:nvPr/>
        </p:nvSpPr>
        <p:spPr>
          <a:xfrm>
            <a:off x="204465" y="5044737"/>
            <a:ext cx="12505779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b="0"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Lorem ipsum</a:t>
            </a:r>
          </a:p>
        </p:txBody>
      </p:sp>
      <p:sp>
        <p:nvSpPr>
          <p:cNvPr id="132" name="Lorem ipsum…"/>
          <p:cNvSpPr txBox="1"/>
          <p:nvPr/>
        </p:nvSpPr>
        <p:spPr>
          <a:xfrm>
            <a:off x="204465" y="6211584"/>
            <a:ext cx="6039455" cy="825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194468" indent="-194468" algn="l">
              <a:buSzPct val="145000"/>
              <a:buChar char="-"/>
              <a:defRPr b="0" sz="1400">
                <a:latin typeface="Open Sans"/>
                <a:ea typeface="Open Sans"/>
                <a:cs typeface="Open Sans"/>
                <a:sym typeface="Open Sans"/>
              </a:defRPr>
            </a:pPr>
            <a:r>
              <a:t>Lorem ipsum</a:t>
            </a:r>
          </a:p>
          <a:p>
            <a:pPr marL="194468" indent="-194468" algn="l">
              <a:buSzPct val="145000"/>
              <a:buChar char="-"/>
              <a:defRPr b="0" sz="1400">
                <a:latin typeface="Open Sans"/>
                <a:ea typeface="Open Sans"/>
                <a:cs typeface="Open Sans"/>
                <a:sym typeface="Open Sans"/>
              </a:defRPr>
            </a:pPr>
            <a:r>
              <a:t>…</a:t>
            </a:r>
          </a:p>
          <a:p>
            <a:pPr marL="194468" indent="-194468" algn="l">
              <a:buSzPct val="145000"/>
              <a:buChar char="-"/>
              <a:defRPr b="0" sz="1400">
                <a:latin typeface="Open Sans"/>
                <a:ea typeface="Open Sans"/>
                <a:cs typeface="Open Sans"/>
                <a:sym typeface="Open Sans"/>
              </a:defRPr>
            </a:pPr>
            <a:r>
              <a:t>…</a:t>
            </a:r>
          </a:p>
        </p:txBody>
      </p:sp>
      <p:sp>
        <p:nvSpPr>
          <p:cNvPr id="133" name="Rectangle aux angles arrondis"/>
          <p:cNvSpPr/>
          <p:nvPr/>
        </p:nvSpPr>
        <p:spPr>
          <a:xfrm>
            <a:off x="6567115" y="5849103"/>
            <a:ext cx="6162428" cy="3806707"/>
          </a:xfrm>
          <a:prstGeom prst="roundRect">
            <a:avLst>
              <a:gd name="adj" fmla="val 3574"/>
            </a:avLst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4" name="Quelles sont les stories liées ?"/>
          <p:cNvSpPr txBox="1"/>
          <p:nvPr/>
        </p:nvSpPr>
        <p:spPr>
          <a:xfrm>
            <a:off x="6579865" y="5868153"/>
            <a:ext cx="2746661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Quelles sont les stories liées ?</a:t>
            </a:r>
          </a:p>
        </p:txBody>
      </p:sp>
      <p:sp>
        <p:nvSpPr>
          <p:cNvPr id="135" name="- Lorem ipsum"/>
          <p:cNvSpPr txBox="1"/>
          <p:nvPr/>
        </p:nvSpPr>
        <p:spPr>
          <a:xfrm>
            <a:off x="6579865" y="6205234"/>
            <a:ext cx="6039455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b="0"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- Lorem ipsum</a:t>
            </a:r>
          </a:p>
        </p:txBody>
      </p:sp>
      <p:pic>
        <p:nvPicPr>
          <p:cNvPr id="136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3152" y="1231138"/>
            <a:ext cx="782321" cy="711201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Nom"/>
          <p:cNvSpPr txBox="1"/>
          <p:nvPr/>
        </p:nvSpPr>
        <p:spPr>
          <a:xfrm>
            <a:off x="513751" y="1870982"/>
            <a:ext cx="521123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Nom</a:t>
            </a:r>
          </a:p>
        </p:txBody>
      </p:sp>
      <p:pic>
        <p:nvPicPr>
          <p:cNvPr id="138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774373" y="1186073"/>
            <a:ext cx="791324" cy="801331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Nom"/>
          <p:cNvSpPr txBox="1"/>
          <p:nvPr/>
        </p:nvSpPr>
        <p:spPr>
          <a:xfrm>
            <a:off x="1909474" y="1870982"/>
            <a:ext cx="521122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Nom</a:t>
            </a:r>
          </a:p>
        </p:txBody>
      </p:sp>
      <p:pic>
        <p:nvPicPr>
          <p:cNvPr id="140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776334" y="2347976"/>
            <a:ext cx="787401" cy="7358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1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80612" y="2357979"/>
            <a:ext cx="787401" cy="715819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Nom"/>
          <p:cNvSpPr txBox="1"/>
          <p:nvPr/>
        </p:nvSpPr>
        <p:spPr>
          <a:xfrm>
            <a:off x="513751" y="2955920"/>
            <a:ext cx="521123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Nom</a:t>
            </a:r>
          </a:p>
        </p:txBody>
      </p:sp>
      <p:sp>
        <p:nvSpPr>
          <p:cNvPr id="143" name="Nom"/>
          <p:cNvSpPr txBox="1"/>
          <p:nvPr/>
        </p:nvSpPr>
        <p:spPr>
          <a:xfrm>
            <a:off x="1909474" y="2981628"/>
            <a:ext cx="521122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Nom</a:t>
            </a:r>
          </a:p>
        </p:txBody>
      </p:sp>
      <p:pic>
        <p:nvPicPr>
          <p:cNvPr id="144" name="79- financial-billing-work-male-caucasian-2.png" descr="79- financial-billing-work-male-caucasian-2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66312" y="3330520"/>
            <a:ext cx="1016001" cy="1137921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Nom"/>
          <p:cNvSpPr txBox="1"/>
          <p:nvPr/>
        </p:nvSpPr>
        <p:spPr>
          <a:xfrm>
            <a:off x="513751" y="4202926"/>
            <a:ext cx="521123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Nom</a:t>
            </a:r>
          </a:p>
        </p:txBody>
      </p:sp>
      <p:pic>
        <p:nvPicPr>
          <p:cNvPr id="146" name="78- business-plan-strategy-female-african-american.png" descr="78- business-plan-strategy-female-african-american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662034" y="3330520"/>
            <a:ext cx="1016001" cy="1139107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Nom"/>
          <p:cNvSpPr txBox="1"/>
          <p:nvPr/>
        </p:nvSpPr>
        <p:spPr>
          <a:xfrm>
            <a:off x="1909474" y="4202926"/>
            <a:ext cx="521122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Nom</a:t>
            </a:r>
          </a:p>
        </p:txBody>
      </p:sp>
      <p:pic>
        <p:nvPicPr>
          <p:cNvPr id="148" name="Rectangle aux angles arrondis" descr="Rectangle aux angles arrondis"/>
          <p:cNvPicPr>
            <a:picLocks noChangeAspect="0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40201" y="1150300"/>
            <a:ext cx="1136107" cy="1137921"/>
          </a:xfrm>
          <a:prstGeom prst="rect">
            <a:avLst/>
          </a:prstGeom>
        </p:spPr>
      </p:pic>
      <p:sp>
        <p:nvSpPr>
          <p:cNvPr id="150" name="Ligne"/>
          <p:cNvSpPr/>
          <p:nvPr/>
        </p:nvSpPr>
        <p:spPr>
          <a:xfrm>
            <a:off x="3057757" y="4241800"/>
            <a:ext cx="950627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1" name="Décrivez le parcours utilisateur et sélectionnez la partie concernée."/>
          <p:cNvSpPr txBox="1"/>
          <p:nvPr/>
        </p:nvSpPr>
        <p:spPr>
          <a:xfrm>
            <a:off x="3057757" y="4241333"/>
            <a:ext cx="9506280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b="0"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Décrivez le parcours utilisateur et sélectionnez la partie concernée.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Rectangle"/>
          <p:cNvSpPr/>
          <p:nvPr/>
        </p:nvSpPr>
        <p:spPr>
          <a:xfrm>
            <a:off x="-12700" y="-12700"/>
            <a:ext cx="13030200" cy="7112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4" name="Brief UX - [nom du sujet]"/>
          <p:cNvSpPr txBox="1"/>
          <p:nvPr/>
        </p:nvSpPr>
        <p:spPr>
          <a:xfrm>
            <a:off x="177800" y="82550"/>
            <a:ext cx="369510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Brief UX - </a:t>
            </a:r>
            <a:r>
              <a:rPr i="1"/>
              <a:t>[nom du sujet]</a:t>
            </a:r>
          </a:p>
        </p:txBody>
      </p:sp>
      <p:sp>
        <p:nvSpPr>
          <p:cNvPr id="155" name="Rectangle aux angles arrondis"/>
          <p:cNvSpPr/>
          <p:nvPr/>
        </p:nvSpPr>
        <p:spPr>
          <a:xfrm>
            <a:off x="233486" y="870703"/>
            <a:ext cx="6162428" cy="3321626"/>
          </a:xfrm>
          <a:prstGeom prst="roundRect">
            <a:avLst>
              <a:gd name="adj" fmla="val 4096"/>
            </a:avLst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6" name="Quelles informations ou actions sont demandées à l’utilisateur ?"/>
          <p:cNvSpPr txBox="1"/>
          <p:nvPr/>
        </p:nvSpPr>
        <p:spPr>
          <a:xfrm>
            <a:off x="246236" y="889753"/>
            <a:ext cx="5813190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Quelles informations ou actions sont demandées à l’utilisateur ?</a:t>
            </a:r>
          </a:p>
        </p:txBody>
      </p:sp>
      <p:sp>
        <p:nvSpPr>
          <p:cNvPr id="157" name="Champs saisis…"/>
          <p:cNvSpPr txBox="1"/>
          <p:nvPr/>
        </p:nvSpPr>
        <p:spPr>
          <a:xfrm>
            <a:off x="246236" y="1233184"/>
            <a:ext cx="1730649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marL="194468" indent="-194468" algn="l">
              <a:buSzPct val="145000"/>
              <a:buChar char="-"/>
              <a:defRPr b="0" sz="1400">
                <a:latin typeface="Open Sans"/>
                <a:ea typeface="Open Sans"/>
                <a:cs typeface="Open Sans"/>
                <a:sym typeface="Open Sans"/>
              </a:defRPr>
            </a:pPr>
            <a:r>
              <a:t>Champs saisis</a:t>
            </a:r>
          </a:p>
          <a:p>
            <a:pPr marL="194468" indent="-194468" algn="l">
              <a:buSzPct val="145000"/>
              <a:buChar char="-"/>
              <a:defRPr b="0" sz="1400">
                <a:latin typeface="Open Sans"/>
                <a:ea typeface="Open Sans"/>
                <a:cs typeface="Open Sans"/>
                <a:sym typeface="Open Sans"/>
              </a:defRPr>
            </a:pPr>
            <a:r>
              <a:t>Actions possibles</a:t>
            </a:r>
          </a:p>
        </p:txBody>
      </p:sp>
      <p:sp>
        <p:nvSpPr>
          <p:cNvPr id="158" name="Rectangle aux angles arrondis"/>
          <p:cNvSpPr/>
          <p:nvPr/>
        </p:nvSpPr>
        <p:spPr>
          <a:xfrm>
            <a:off x="6608886" y="870703"/>
            <a:ext cx="6162428" cy="3321626"/>
          </a:xfrm>
          <a:prstGeom prst="roundRect">
            <a:avLst>
              <a:gd name="adj" fmla="val 4096"/>
            </a:avLst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9" name="Quelles informations sont affichées par l’application ?"/>
          <p:cNvSpPr txBox="1"/>
          <p:nvPr/>
        </p:nvSpPr>
        <p:spPr>
          <a:xfrm>
            <a:off x="6621636" y="889753"/>
            <a:ext cx="4883907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Quelles informations sont affichées par l’application ?</a:t>
            </a:r>
          </a:p>
        </p:txBody>
      </p:sp>
      <p:sp>
        <p:nvSpPr>
          <p:cNvPr id="160" name="…"/>
          <p:cNvSpPr txBox="1"/>
          <p:nvPr/>
        </p:nvSpPr>
        <p:spPr>
          <a:xfrm>
            <a:off x="6621636" y="1233184"/>
            <a:ext cx="494383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194468" indent="-194468" algn="l">
              <a:buSzPct val="145000"/>
              <a:buChar char="-"/>
              <a:defRPr b="0"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…</a:t>
            </a:r>
          </a:p>
        </p:txBody>
      </p:sp>
      <p:sp>
        <p:nvSpPr>
          <p:cNvPr id="161" name="Rectangle aux angles arrondis"/>
          <p:cNvSpPr/>
          <p:nvPr/>
        </p:nvSpPr>
        <p:spPr>
          <a:xfrm>
            <a:off x="229815" y="4352805"/>
            <a:ext cx="6169770" cy="1385224"/>
          </a:xfrm>
          <a:prstGeom prst="roundRect">
            <a:avLst>
              <a:gd name="adj" fmla="val 9822"/>
            </a:avLst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2" name="Niveau de détails attendu"/>
          <p:cNvSpPr txBox="1"/>
          <p:nvPr/>
        </p:nvSpPr>
        <p:spPr>
          <a:xfrm>
            <a:off x="242565" y="4371855"/>
            <a:ext cx="2411723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Niveau de détails attendu</a:t>
            </a:r>
          </a:p>
        </p:txBody>
      </p:sp>
      <p:sp>
        <p:nvSpPr>
          <p:cNvPr id="163" name="Zoning Idéation"/>
          <p:cNvSpPr txBox="1"/>
          <p:nvPr/>
        </p:nvSpPr>
        <p:spPr>
          <a:xfrm>
            <a:off x="637579" y="5157484"/>
            <a:ext cx="795723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1400">
                <a:latin typeface="Open Sans"/>
                <a:ea typeface="Open Sans"/>
                <a:cs typeface="Open Sans"/>
                <a:sym typeface="Open Sans"/>
              </a:defRPr>
            </a:pPr>
            <a:r>
              <a:t>Zoning</a:t>
            </a:r>
            <a:br/>
            <a:r>
              <a:t>Idéation</a:t>
            </a:r>
          </a:p>
        </p:txBody>
      </p:sp>
      <p:sp>
        <p:nvSpPr>
          <p:cNvPr id="164" name="Wireframe"/>
          <p:cNvSpPr txBox="1"/>
          <p:nvPr/>
        </p:nvSpPr>
        <p:spPr>
          <a:xfrm>
            <a:off x="1964628" y="5157484"/>
            <a:ext cx="985938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Wireframe</a:t>
            </a:r>
          </a:p>
        </p:txBody>
      </p:sp>
      <p:sp>
        <p:nvSpPr>
          <p:cNvPr id="165" name="Maquette"/>
          <p:cNvSpPr txBox="1"/>
          <p:nvPr/>
        </p:nvSpPr>
        <p:spPr>
          <a:xfrm>
            <a:off x="3421338" y="5157484"/>
            <a:ext cx="916831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Maquette</a:t>
            </a:r>
          </a:p>
        </p:txBody>
      </p:sp>
      <p:sp>
        <p:nvSpPr>
          <p:cNvPr id="166" name="Spécifications"/>
          <p:cNvSpPr txBox="1"/>
          <p:nvPr/>
        </p:nvSpPr>
        <p:spPr>
          <a:xfrm>
            <a:off x="4677892" y="5157484"/>
            <a:ext cx="1248036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Spécifications</a:t>
            </a:r>
          </a:p>
        </p:txBody>
      </p:sp>
      <p:sp>
        <p:nvSpPr>
          <p:cNvPr id="167" name="Rectangle aux angles arrondis"/>
          <p:cNvSpPr/>
          <p:nvPr/>
        </p:nvSpPr>
        <p:spPr>
          <a:xfrm>
            <a:off x="6605215" y="4378218"/>
            <a:ext cx="6169770" cy="1385224"/>
          </a:xfrm>
          <a:prstGeom prst="roundRect">
            <a:avLst>
              <a:gd name="adj" fmla="val 9822"/>
            </a:avLst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8" name="Planing"/>
          <p:cNvSpPr txBox="1"/>
          <p:nvPr/>
        </p:nvSpPr>
        <p:spPr>
          <a:xfrm>
            <a:off x="6617965" y="4397268"/>
            <a:ext cx="776015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Planing</a:t>
            </a:r>
          </a:p>
        </p:txBody>
      </p:sp>
      <p:sp>
        <p:nvSpPr>
          <p:cNvPr id="169" name="Ligne"/>
          <p:cNvSpPr/>
          <p:nvPr/>
        </p:nvSpPr>
        <p:spPr>
          <a:xfrm>
            <a:off x="6817648" y="5511800"/>
            <a:ext cx="5744903" cy="0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  <a:headEnd type="diamond"/>
            <a:tailEnd type="diamond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0" name="Charge estimée :"/>
          <p:cNvSpPr txBox="1"/>
          <p:nvPr/>
        </p:nvSpPr>
        <p:spPr>
          <a:xfrm>
            <a:off x="9437365" y="4397268"/>
            <a:ext cx="1635150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Charge estimée : </a:t>
            </a:r>
          </a:p>
        </p:txBody>
      </p:sp>
      <p:sp>
        <p:nvSpPr>
          <p:cNvPr id="171" name="x jours"/>
          <p:cNvSpPr txBox="1"/>
          <p:nvPr/>
        </p:nvSpPr>
        <p:spPr>
          <a:xfrm>
            <a:off x="11041236" y="4397268"/>
            <a:ext cx="672530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x jours</a:t>
            </a:r>
          </a:p>
        </p:txBody>
      </p:sp>
      <p:sp>
        <p:nvSpPr>
          <p:cNvPr id="172" name="Début le :"/>
          <p:cNvSpPr txBox="1"/>
          <p:nvPr/>
        </p:nvSpPr>
        <p:spPr>
          <a:xfrm>
            <a:off x="6670619" y="5052949"/>
            <a:ext cx="955118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Début le : </a:t>
            </a:r>
          </a:p>
        </p:txBody>
      </p:sp>
      <p:sp>
        <p:nvSpPr>
          <p:cNvPr id="173" name="Fin le :"/>
          <p:cNvSpPr txBox="1"/>
          <p:nvPr/>
        </p:nvSpPr>
        <p:spPr>
          <a:xfrm>
            <a:off x="11479523" y="5052949"/>
            <a:ext cx="644575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Fin le :</a:t>
            </a:r>
          </a:p>
        </p:txBody>
      </p:sp>
      <p:sp>
        <p:nvSpPr>
          <p:cNvPr id="174" name="Documents annexes : Modèle de base de données"/>
          <p:cNvSpPr txBox="1"/>
          <p:nvPr/>
        </p:nvSpPr>
        <p:spPr>
          <a:xfrm>
            <a:off x="6720278" y="3700509"/>
            <a:ext cx="4275151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Documents annexes : Modèle de base de données</a:t>
            </a:r>
          </a:p>
        </p:txBody>
      </p:sp>
      <p:sp>
        <p:nvSpPr>
          <p:cNvPr id="175" name="Documents annexes : Exemple de Brief Projet, d’analyse secteur,…"/>
          <p:cNvSpPr txBox="1"/>
          <p:nvPr/>
        </p:nvSpPr>
        <p:spPr>
          <a:xfrm>
            <a:off x="323378" y="3700509"/>
            <a:ext cx="5569063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Documents annexes : Exemple de Brief Projet, d’analyse secteur,…</a:t>
            </a:r>
          </a:p>
        </p:txBody>
      </p:sp>
      <p:sp>
        <p:nvSpPr>
          <p:cNvPr id="176" name="Rectangle aux angles arrondis"/>
          <p:cNvSpPr/>
          <p:nvPr/>
        </p:nvSpPr>
        <p:spPr>
          <a:xfrm>
            <a:off x="233486" y="5881289"/>
            <a:ext cx="6162428" cy="3673704"/>
          </a:xfrm>
          <a:prstGeom prst="roundRect">
            <a:avLst>
              <a:gd name="adj" fmla="val 3704"/>
            </a:avLst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7" name="Quels sont les écrans impactés ?"/>
          <p:cNvSpPr txBox="1"/>
          <p:nvPr/>
        </p:nvSpPr>
        <p:spPr>
          <a:xfrm>
            <a:off x="246236" y="5900339"/>
            <a:ext cx="2973339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Quels sont les écrans impactés ?</a:t>
            </a:r>
          </a:p>
        </p:txBody>
      </p:sp>
      <p:sp>
        <p:nvSpPr>
          <p:cNvPr id="178" name="Lorem ipsum"/>
          <p:cNvSpPr txBox="1"/>
          <p:nvPr/>
        </p:nvSpPr>
        <p:spPr>
          <a:xfrm>
            <a:off x="246236" y="6243770"/>
            <a:ext cx="5991212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b="0"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 Lorem ipsum</a:t>
            </a:r>
          </a:p>
        </p:txBody>
      </p:sp>
      <p:sp>
        <p:nvSpPr>
          <p:cNvPr id="179" name="Rectangle aux angles arrondis"/>
          <p:cNvSpPr/>
          <p:nvPr/>
        </p:nvSpPr>
        <p:spPr>
          <a:xfrm>
            <a:off x="6608886" y="5881289"/>
            <a:ext cx="6162428" cy="3673704"/>
          </a:xfrm>
          <a:prstGeom prst="roundRect">
            <a:avLst>
              <a:gd name="adj" fmla="val 3704"/>
            </a:avLst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0" name="Résultat"/>
          <p:cNvSpPr txBox="1"/>
          <p:nvPr/>
        </p:nvSpPr>
        <p:spPr>
          <a:xfrm>
            <a:off x="6621636" y="5900339"/>
            <a:ext cx="857970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Résultat</a:t>
            </a:r>
          </a:p>
        </p:txBody>
      </p:sp>
      <p:sp>
        <p:nvSpPr>
          <p:cNvPr id="181" name="Lorem ipsum"/>
          <p:cNvSpPr txBox="1"/>
          <p:nvPr/>
        </p:nvSpPr>
        <p:spPr>
          <a:xfrm>
            <a:off x="6621636" y="6237420"/>
            <a:ext cx="1207580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Lorem ipsum</a:t>
            </a:r>
          </a:p>
        </p:txBody>
      </p:sp>
      <p:pic>
        <p:nvPicPr>
          <p:cNvPr id="18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44940" y="4775200"/>
            <a:ext cx="381001" cy="38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3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79797" y="4775200"/>
            <a:ext cx="381001" cy="38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4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697335" y="4775200"/>
            <a:ext cx="415637" cy="38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5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111410" y="4775200"/>
            <a:ext cx="457201" cy="38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Rectangle aux angles arrondis" descr="Rectangle aux angles arrondis"/>
          <p:cNvPicPr>
            <a:picLocks noChangeAspect="0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35151" y="4694525"/>
            <a:ext cx="1000579" cy="105975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Rectangle"/>
          <p:cNvSpPr/>
          <p:nvPr/>
        </p:nvSpPr>
        <p:spPr>
          <a:xfrm>
            <a:off x="-12700" y="-12700"/>
            <a:ext cx="13030200" cy="7112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0" name="Retours UX - [nom du sujet]"/>
          <p:cNvSpPr txBox="1"/>
          <p:nvPr/>
        </p:nvSpPr>
        <p:spPr>
          <a:xfrm>
            <a:off x="177800" y="82550"/>
            <a:ext cx="4153347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Retours UX - </a:t>
            </a:r>
            <a:r>
              <a:rPr i="1"/>
              <a:t>[nom du sujet]</a:t>
            </a:r>
          </a:p>
        </p:txBody>
      </p:sp>
      <p:sp>
        <p:nvSpPr>
          <p:cNvPr id="191" name="Rectangle aux angles arrondis"/>
          <p:cNvSpPr/>
          <p:nvPr/>
        </p:nvSpPr>
        <p:spPr>
          <a:xfrm>
            <a:off x="6608886" y="870703"/>
            <a:ext cx="6162428" cy="2898899"/>
          </a:xfrm>
          <a:prstGeom prst="roundRect">
            <a:avLst>
              <a:gd name="adj" fmla="val 4694"/>
            </a:avLst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2" name="Quelles problématiques métiers sont manquantes ou mal exprimées et pourquoi ?"/>
          <p:cNvSpPr txBox="1"/>
          <p:nvPr/>
        </p:nvSpPr>
        <p:spPr>
          <a:xfrm>
            <a:off x="6621636" y="896103"/>
            <a:ext cx="5859202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Quelles problématiques métiers sont manquantes ou mal exprimées et pourquoi ?</a:t>
            </a:r>
          </a:p>
        </p:txBody>
      </p:sp>
      <p:sp>
        <p:nvSpPr>
          <p:cNvPr id="193" name="Lorem Ipsum"/>
          <p:cNvSpPr txBox="1"/>
          <p:nvPr/>
        </p:nvSpPr>
        <p:spPr>
          <a:xfrm>
            <a:off x="6621636" y="1487184"/>
            <a:ext cx="1406650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194468" indent="-194468" algn="l">
              <a:buSzPct val="145000"/>
              <a:buChar char="-"/>
              <a:defRPr b="0"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Lorem Ipsum</a:t>
            </a:r>
          </a:p>
        </p:txBody>
      </p:sp>
      <p:sp>
        <p:nvSpPr>
          <p:cNvPr id="194" name="Rectangle aux angles arrondis"/>
          <p:cNvSpPr/>
          <p:nvPr/>
        </p:nvSpPr>
        <p:spPr>
          <a:xfrm>
            <a:off x="196154" y="873478"/>
            <a:ext cx="6162428" cy="8681515"/>
          </a:xfrm>
          <a:prstGeom prst="roundRect">
            <a:avLst>
              <a:gd name="adj" fmla="val 2208"/>
            </a:avLst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5" name="Écrans concernés"/>
          <p:cNvSpPr txBox="1"/>
          <p:nvPr/>
        </p:nvSpPr>
        <p:spPr>
          <a:xfrm>
            <a:off x="208904" y="896103"/>
            <a:ext cx="1647131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Écrans concernés</a:t>
            </a:r>
          </a:p>
        </p:txBody>
      </p:sp>
      <p:sp>
        <p:nvSpPr>
          <p:cNvPr id="196" name="Rectangle aux angles arrondis"/>
          <p:cNvSpPr/>
          <p:nvPr/>
        </p:nvSpPr>
        <p:spPr>
          <a:xfrm>
            <a:off x="6608886" y="6831271"/>
            <a:ext cx="6162428" cy="2723722"/>
          </a:xfrm>
          <a:prstGeom prst="roundRect">
            <a:avLst>
              <a:gd name="adj" fmla="val 4995"/>
            </a:avLst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7" name="Questions diverses"/>
          <p:cNvSpPr txBox="1"/>
          <p:nvPr/>
        </p:nvSpPr>
        <p:spPr>
          <a:xfrm>
            <a:off x="6621636" y="6916339"/>
            <a:ext cx="1794545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Questions diverses</a:t>
            </a:r>
          </a:p>
        </p:txBody>
      </p:sp>
      <p:sp>
        <p:nvSpPr>
          <p:cNvPr id="198" name="Lorem ipsum"/>
          <p:cNvSpPr txBox="1"/>
          <p:nvPr/>
        </p:nvSpPr>
        <p:spPr>
          <a:xfrm>
            <a:off x="6621636" y="7253420"/>
            <a:ext cx="1207580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Lorem ipsum</a:t>
            </a:r>
          </a:p>
        </p:txBody>
      </p:sp>
      <p:sp>
        <p:nvSpPr>
          <p:cNvPr id="199" name="Rectangle aux angles arrondis"/>
          <p:cNvSpPr/>
          <p:nvPr/>
        </p:nvSpPr>
        <p:spPr>
          <a:xfrm>
            <a:off x="6608886" y="3894781"/>
            <a:ext cx="6162428" cy="2723722"/>
          </a:xfrm>
          <a:prstGeom prst="roundRect">
            <a:avLst>
              <a:gd name="adj" fmla="val 4995"/>
            </a:avLst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0" name="Quelles sont les informations, les actions qui semblent manquer ou qui sont en trop ?"/>
          <p:cNvSpPr txBox="1"/>
          <p:nvPr/>
        </p:nvSpPr>
        <p:spPr>
          <a:xfrm>
            <a:off x="6621636" y="4037054"/>
            <a:ext cx="5859202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Quelles sont les informations, les actions qui semblent manquer ou qui sont en trop ?</a:t>
            </a:r>
          </a:p>
        </p:txBody>
      </p:sp>
      <p:sp>
        <p:nvSpPr>
          <p:cNvPr id="201" name="Lorem ipsum"/>
          <p:cNvSpPr txBox="1"/>
          <p:nvPr/>
        </p:nvSpPr>
        <p:spPr>
          <a:xfrm>
            <a:off x="6621636" y="4532886"/>
            <a:ext cx="1207580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Lorem ipsum</a:t>
            </a:r>
          </a:p>
        </p:txBody>
      </p:sp>
      <p:sp>
        <p:nvSpPr>
          <p:cNvPr id="202" name="Copies d’écrans"/>
          <p:cNvSpPr txBox="1"/>
          <p:nvPr/>
        </p:nvSpPr>
        <p:spPr>
          <a:xfrm>
            <a:off x="1895476" y="896890"/>
            <a:ext cx="1587749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194468" indent="-194468" algn="l">
              <a:buSzPct val="145000"/>
              <a:buChar char="-"/>
              <a:defRPr b="0" sz="14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Copies d’écrans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